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Playfair Display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7.xml"/><Relationship Id="rId22" Type="http://schemas.openxmlformats.org/officeDocument/2006/relationships/font" Target="fonts/Lato-italic.fntdata"/><Relationship Id="rId10" Type="http://schemas.openxmlformats.org/officeDocument/2006/relationships/slide" Target="slides/slide6.xml"/><Relationship Id="rId21" Type="http://schemas.openxmlformats.org/officeDocument/2006/relationships/font" Target="fonts/Lato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PlayfairDisplay-bold.fntdata"/><Relationship Id="rId16" Type="http://schemas.openxmlformats.org/officeDocument/2006/relationships/font" Target="fonts/PlayfairDisplay-regular.fntdata"/><Relationship Id="rId5" Type="http://schemas.openxmlformats.org/officeDocument/2006/relationships/slide" Target="slides/slide1.xml"/><Relationship Id="rId19" Type="http://schemas.openxmlformats.org/officeDocument/2006/relationships/font" Target="fonts/PlayfairDisplay-boldItalic.fntdata"/><Relationship Id="rId6" Type="http://schemas.openxmlformats.org/officeDocument/2006/relationships/slide" Target="slides/slide2.xml"/><Relationship Id="rId18" Type="http://schemas.openxmlformats.org/officeDocument/2006/relationships/font" Target="fonts/PlayfairDisplay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2" name="Shape 12"/>
          <p:cNvCxnSpPr/>
          <p:nvPr/>
        </p:nvCxnSpPr>
        <p:spPr>
          <a:xfrm>
            <a:off x="733219" y="2235351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Shape 13"/>
          <p:cNvSpPr txBox="1"/>
          <p:nvPr>
            <p:ph type="ctrTitle"/>
          </p:nvPr>
        </p:nvSpPr>
        <p:spPr>
          <a:xfrm>
            <a:off x="630600" y="136800"/>
            <a:ext cx="7893000" cy="1853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1000"/>
              </a:spcBef>
              <a:buSzPct val="100000"/>
              <a:defRPr sz="4800"/>
            </a:lvl1pPr>
            <a:lvl2pPr lvl="1">
              <a:spcBef>
                <a:spcPts val="1000"/>
              </a:spcBef>
              <a:buSzPct val="100000"/>
              <a:defRPr sz="4800"/>
            </a:lvl2pPr>
            <a:lvl3pPr lvl="2">
              <a:spcBef>
                <a:spcPts val="1000"/>
              </a:spcBef>
              <a:buSzPct val="100000"/>
              <a:defRPr sz="4800"/>
            </a:lvl3pPr>
            <a:lvl4pPr lvl="3">
              <a:spcBef>
                <a:spcPts val="1000"/>
              </a:spcBef>
              <a:buSzPct val="100000"/>
              <a:defRPr sz="4800"/>
            </a:lvl4pPr>
            <a:lvl5pPr lvl="4">
              <a:spcBef>
                <a:spcPts val="1000"/>
              </a:spcBef>
              <a:buSzPct val="100000"/>
              <a:defRPr sz="4800"/>
            </a:lvl5pPr>
            <a:lvl6pPr lvl="5">
              <a:spcBef>
                <a:spcPts val="1000"/>
              </a:spcBef>
              <a:buSzPct val="100000"/>
              <a:defRPr sz="4800"/>
            </a:lvl6pPr>
            <a:lvl7pPr lvl="6">
              <a:spcBef>
                <a:spcPts val="1000"/>
              </a:spcBef>
              <a:buSzPct val="100000"/>
              <a:defRPr sz="4800"/>
            </a:lvl7pPr>
            <a:lvl8pPr lvl="7">
              <a:spcBef>
                <a:spcPts val="1000"/>
              </a:spcBef>
              <a:buSzPct val="100000"/>
              <a:defRPr sz="4800"/>
            </a:lvl8pPr>
            <a:lvl9pPr lvl="8">
              <a:spcBef>
                <a:spcPts val="1000"/>
              </a:spcBef>
              <a:buSzPct val="100000"/>
              <a:defRPr sz="4800"/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630600" y="3228375"/>
            <a:ext cx="7893000" cy="12741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  <a:defRPr sz="24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  <a:defRPr sz="24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  <a:defRPr sz="24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  <a:defRPr sz="24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  <a:defRPr sz="24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  <a:defRPr sz="24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  <a:defRPr sz="24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" name="Shape 59"/>
          <p:cNvSpPr txBox="1"/>
          <p:nvPr>
            <p:ph type="title"/>
          </p:nvPr>
        </p:nvSpPr>
        <p:spPr>
          <a:xfrm>
            <a:off x="586725" y="1353788"/>
            <a:ext cx="7970700" cy="15384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accent6"/>
              </a:buClr>
              <a:buSzPct val="100000"/>
              <a:defRPr sz="10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6"/>
              </a:buClr>
              <a:buSzPct val="100000"/>
              <a:defRPr sz="108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6"/>
              </a:buClr>
              <a:buSzPct val="100000"/>
              <a:defRPr sz="108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6"/>
              </a:buClr>
              <a:buSzPct val="100000"/>
              <a:defRPr sz="108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6"/>
              </a:buClr>
              <a:buSzPct val="100000"/>
              <a:defRPr sz="108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6"/>
              </a:buClr>
              <a:buSzPct val="100000"/>
              <a:defRPr sz="108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6"/>
              </a:buClr>
              <a:buSzPct val="100000"/>
              <a:defRPr sz="108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6"/>
              </a:buClr>
              <a:buSzPct val="100000"/>
              <a:defRPr sz="108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6"/>
              </a:buClr>
              <a:buSzPct val="100000"/>
              <a:defRPr sz="10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586725" y="2968388"/>
            <a:ext cx="7970700" cy="1071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" name="Shape 19"/>
          <p:cNvSpPr txBox="1"/>
          <p:nvPr>
            <p:ph type="title"/>
          </p:nvPr>
        </p:nvSpPr>
        <p:spPr>
          <a:xfrm>
            <a:off x="509550" y="1921350"/>
            <a:ext cx="8124900" cy="130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125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3" name="Shape 23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" name="Shape 24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hape 28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" name="Shape 29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417950"/>
            <a:ext cx="3999900" cy="3150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2" type="body"/>
          </p:nvPr>
        </p:nvSpPr>
        <p:spPr>
          <a:xfrm>
            <a:off x="4832400" y="1417950"/>
            <a:ext cx="3999900" cy="3150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hape 37"/>
          <p:cNvCxnSpPr/>
          <p:nvPr/>
        </p:nvCxnSpPr>
        <p:spPr>
          <a:xfrm>
            <a:off x="411044" y="1417772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" name="Shape 3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311700" y="1640350"/>
            <a:ext cx="2808000" cy="2928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" name="Shape 44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>
            <a:off x="4572000" y="-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8" name="Shape 4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" name="Shape 49"/>
          <p:cNvSpPr txBox="1"/>
          <p:nvPr>
            <p:ph type="title"/>
          </p:nvPr>
        </p:nvSpPr>
        <p:spPr>
          <a:xfrm>
            <a:off x="265500" y="1084625"/>
            <a:ext cx="4045200" cy="170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50" name="Shape 50"/>
          <p:cNvSpPr txBox="1"/>
          <p:nvPr>
            <p:ph idx="1" type="subTitle"/>
          </p:nvPr>
        </p:nvSpPr>
        <p:spPr>
          <a:xfrm>
            <a:off x="265500" y="2845200"/>
            <a:ext cx="4045200" cy="1421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  <a:defRPr sz="21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  <a:defRPr sz="21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  <a:defRPr sz="21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  <a:defRPr sz="21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  <a:defRPr sz="21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  <a:defRPr sz="21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  <a:defRPr sz="21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  <a:defRPr sz="21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  <a:defRPr sz="21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ue-gold">
    <p:bg>
      <p:bgPr>
        <a:solidFill>
          <a:srgbClr val="0091AE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rive.google.com/file/d/0B7j-0USaXCGrWGp5cDVOSEFGbnc/view" TargetMode="External"/><Relationship Id="rId4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Relationship Id="rId4" Type="http://schemas.openxmlformats.org/officeDocument/2006/relationships/image" Target="../media/image16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7.jpg"/><Relationship Id="rId10" Type="http://schemas.openxmlformats.org/officeDocument/2006/relationships/image" Target="../media/image15.png"/><Relationship Id="rId9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4.png"/><Relationship Id="rId8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Relationship Id="rId7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idx="1" type="subTitle"/>
          </p:nvPr>
        </p:nvSpPr>
        <p:spPr>
          <a:xfrm>
            <a:off x="625488" y="3220950"/>
            <a:ext cx="7893000" cy="1274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GAME 101 Presentation #2</a:t>
            </a:r>
          </a:p>
        </p:txBody>
      </p:sp>
      <p:pic>
        <p:nvPicPr>
          <p:cNvPr id="69" name="Shape 69"/>
          <p:cNvPicPr preferRelativeResize="0"/>
          <p:nvPr/>
        </p:nvPicPr>
        <p:blipFill rotWithShape="1">
          <a:blip r:embed="rId3">
            <a:alphaModFix/>
          </a:blip>
          <a:srcRect b="8263" l="3995" r="4370" t="8096"/>
          <a:stretch/>
        </p:blipFill>
        <p:spPr>
          <a:xfrm>
            <a:off x="1829475" y="1115675"/>
            <a:ext cx="5485025" cy="258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Game Demo</a:t>
            </a:r>
          </a:p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sp>
        <p:nvSpPr>
          <p:cNvPr id="143" name="Shape 143" title="2017-10-17 14-05-46.flv">
            <a:hlinkClick r:id="rId3"/>
          </p:cNvPr>
          <p:cNvSpPr/>
          <p:nvPr/>
        </p:nvSpPr>
        <p:spPr>
          <a:xfrm>
            <a:off x="2243650" y="1278750"/>
            <a:ext cx="4572000" cy="34290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image.jpg"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175" y="2480750"/>
            <a:ext cx="3185950" cy="23894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r Howard Plays Guilty Gear.gif" id="151" name="Shape 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1566" y="90303"/>
            <a:ext cx="2732484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Team Storm</a:t>
            </a:r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Brett Blackstock</a:t>
            </a:r>
            <a:r>
              <a:rPr lang="en">
                <a:solidFill>
                  <a:srgbClr val="FFFFFF"/>
                </a:solidFill>
              </a:rPr>
              <a:t> - Project Leader, Lead Programmer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Michael Krause </a:t>
            </a:r>
            <a:r>
              <a:rPr lang="en">
                <a:solidFill>
                  <a:srgbClr val="FFFFFF"/>
                </a:solidFill>
              </a:rPr>
              <a:t>- Project Manager, Lead Narrative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Charlie Brown </a:t>
            </a:r>
            <a:r>
              <a:rPr lang="en">
                <a:solidFill>
                  <a:srgbClr val="FFFFFF"/>
                </a:solidFill>
              </a:rPr>
              <a:t>- Narrative / Utility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Wade Hetland </a:t>
            </a:r>
            <a:r>
              <a:rPr lang="en">
                <a:solidFill>
                  <a:srgbClr val="FFFFFF"/>
                </a:solidFill>
              </a:rPr>
              <a:t>- Narrative / Utility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Rachel Groth </a:t>
            </a:r>
            <a:r>
              <a:rPr lang="en">
                <a:solidFill>
                  <a:srgbClr val="FFFFFF"/>
                </a:solidFill>
              </a:rPr>
              <a:t>- Programmer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David Enersen </a:t>
            </a:r>
            <a:r>
              <a:rPr lang="en">
                <a:solidFill>
                  <a:srgbClr val="FFFFFF"/>
                </a:solidFill>
              </a:rPr>
              <a:t>- Lead Artist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Quincton Rush</a:t>
            </a:r>
            <a:r>
              <a:rPr lang="en">
                <a:solidFill>
                  <a:srgbClr val="FFFFFF"/>
                </a:solidFill>
              </a:rPr>
              <a:t> - 2D Artist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Skyler Wittmer</a:t>
            </a:r>
            <a:r>
              <a:rPr lang="en">
                <a:solidFill>
                  <a:srgbClr val="FFFFFF"/>
                </a:solidFill>
              </a:rPr>
              <a:t> - 2D Artist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Garrett Verhoeven</a:t>
            </a:r>
            <a:r>
              <a:rPr lang="en">
                <a:solidFill>
                  <a:srgbClr val="FFFFFF"/>
                </a:solidFill>
              </a:rPr>
              <a:t> - Contract Sound Designer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this game again?</a:t>
            </a:r>
          </a:p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>
                <a:solidFill>
                  <a:srgbClr val="FFFFFF"/>
                </a:solidFill>
              </a:rPr>
              <a:t>Fighting Game!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>
                <a:solidFill>
                  <a:srgbClr val="FFFFFF"/>
                </a:solidFill>
              </a:rPr>
              <a:t>Two characters (Randolf and Lynne) with four different enhancements, each with unique styles of play.</a:t>
            </a:r>
          </a:p>
          <a:p>
            <a:pPr indent="-3302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○"/>
            </a:pPr>
            <a:r>
              <a:rPr lang="en" sz="1600">
                <a:solidFill>
                  <a:srgbClr val="FFFFFF"/>
                </a:solidFill>
              </a:rPr>
              <a:t>Enhancements include Death, Space, Life, and Time.</a:t>
            </a:r>
          </a:p>
          <a:p>
            <a:pPr indent="-3302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○"/>
            </a:pPr>
            <a:r>
              <a:rPr lang="en" sz="1600">
                <a:solidFill>
                  <a:srgbClr val="FFFFFF"/>
                </a:solidFill>
              </a:rPr>
              <a:t>Players choose a character to determine moveset and an elemental enhancement to determine playstyle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>
                <a:solidFill>
                  <a:srgbClr val="FFFFFF"/>
                </a:solidFill>
              </a:rPr>
              <a:t>Simple control scheme allows even beginners to compete.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Audio</a:t>
            </a: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Sound effect drafts for: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</a:pPr>
            <a:r>
              <a:rPr lang="en"/>
              <a:t>Normal attack hits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</a:pPr>
            <a:r>
              <a:rPr lang="en"/>
              <a:t>Special attack hits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</a:pPr>
            <a:r>
              <a:rPr lang="en"/>
              <a:t>Blocking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</a:pPr>
            <a:r>
              <a:rPr lang="en"/>
              <a:t>Movement</a:t>
            </a:r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Basic Fight Song Draft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Programming</a:t>
            </a:r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</a:pPr>
            <a:r>
              <a:rPr lang="en"/>
              <a:t>Playable game!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</a:pPr>
            <a:r>
              <a:rPr lang="en"/>
              <a:t>Dummy animations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</a:pPr>
            <a:r>
              <a:rPr lang="en"/>
              <a:t>Controller input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</a:pPr>
            <a:r>
              <a:rPr lang="en"/>
              <a:t>Flip hitboxes after side changes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</a:pPr>
            <a:r>
              <a:rPr lang="en"/>
              <a:t>Blocking zones and variable damage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</a:pPr>
            <a:r>
              <a:rPr lang="en"/>
              <a:t>Most attacks are implemented</a:t>
            </a:r>
          </a:p>
          <a:p>
            <a:pPr indent="-342900" lvl="0" marL="457200">
              <a:spcBef>
                <a:spcPts val="0"/>
              </a:spcBef>
            </a:pPr>
            <a:r>
              <a:rPr lang="en"/>
              <a:t>Character and Element select implemented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Narrative</a:t>
            </a:r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311700" y="1395500"/>
            <a:ext cx="8520600" cy="315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</a:pPr>
            <a:r>
              <a:rPr lang="en"/>
              <a:t>Created names for every special move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</a:pPr>
            <a:r>
              <a:rPr lang="en"/>
              <a:t>UI Stuff (Themed after our world)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</a:pPr>
            <a:r>
              <a:rPr lang="en"/>
              <a:t>Paper Prototype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</a:pPr>
            <a:r>
              <a:rPr lang="en"/>
              <a:t>Story Mode Outline</a:t>
            </a:r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Symbols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932022" y="3465469"/>
            <a:ext cx="2115198" cy="7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UI</a:t>
            </a:r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</a:pPr>
            <a:r>
              <a:rPr lang="en"/>
              <a:t>UI theme decided upon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</a:pPr>
            <a:r>
              <a:rPr lang="en"/>
              <a:t>Angular, based off our theme</a:t>
            </a:r>
          </a:p>
          <a:p>
            <a:pPr indent="-342900" lvl="0" marL="457200">
              <a:spcBef>
                <a:spcPts val="0"/>
              </a:spcBef>
            </a:pPr>
            <a:r>
              <a:rPr lang="en"/>
              <a:t>Battle UI drafted</a:t>
            </a:r>
          </a:p>
        </p:txBody>
      </p:sp>
      <p:pic>
        <p:nvPicPr>
          <p:cNvPr id="107" name="Shape 107"/>
          <p:cNvPicPr preferRelativeResize="0"/>
          <p:nvPr/>
        </p:nvPicPr>
        <p:blipFill rotWithShape="1">
          <a:blip r:embed="rId4">
            <a:alphaModFix/>
          </a:blip>
          <a:srcRect b="16848" l="0" r="0" t="20376"/>
          <a:stretch/>
        </p:blipFill>
        <p:spPr>
          <a:xfrm>
            <a:off x="4475600" y="498100"/>
            <a:ext cx="4317748" cy="203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900" y="2802275"/>
            <a:ext cx="4125975" cy="137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4875" y="3218400"/>
            <a:ext cx="1355925" cy="7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032000" y="2802275"/>
            <a:ext cx="4061625" cy="137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50225" y="3551025"/>
            <a:ext cx="461650" cy="46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9950" y="2691750"/>
            <a:ext cx="1187125" cy="118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7956875" y="2691750"/>
            <a:ext cx="1187125" cy="118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50" y="3472525"/>
            <a:ext cx="2115198" cy="7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33600" y="2863700"/>
            <a:ext cx="3418275" cy="85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5006239" y="2864364"/>
            <a:ext cx="3418275" cy="85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5750" y="4377590"/>
            <a:ext cx="2115200" cy="604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Menus</a:t>
            </a:r>
          </a:p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311700" y="1417800"/>
            <a:ext cx="4491300" cy="315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</a:pPr>
            <a:r>
              <a:rPr lang="en"/>
              <a:t>Prototype Main Menu and Character Select screens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</a:pPr>
            <a:r>
              <a:rPr lang="en"/>
              <a:t>Character and Element choices carry over</a:t>
            </a:r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Menu advances once both players choose a character and element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5400" y="904900"/>
            <a:ext cx="3174574" cy="187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5400" y="2757428"/>
            <a:ext cx="3174576" cy="1801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Art</a:t>
            </a:r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</a:pPr>
            <a:r>
              <a:rPr lang="en"/>
              <a:t>Prototype sprites for Lynne and Randolf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</a:pPr>
            <a:r>
              <a:rPr lang="en"/>
              <a:t>More detailed idle animations</a:t>
            </a:r>
          </a:p>
          <a:p>
            <a:pPr indent="-342900" lvl="0" marL="457200">
              <a:spcBef>
                <a:spcPts val="0"/>
              </a:spcBef>
            </a:pPr>
            <a:r>
              <a:rPr lang="en"/>
              <a:t>Next step: Figure Animations</a:t>
            </a:r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1325" y="0"/>
            <a:ext cx="3654850" cy="18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1250" y="1639075"/>
            <a:ext cx="3314500" cy="16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350" y="2668375"/>
            <a:ext cx="2378500" cy="237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4275" y="2519725"/>
            <a:ext cx="2527150" cy="252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65225" y="3353750"/>
            <a:ext cx="5178772" cy="172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ue &amp; Gold">
  <a:themeElements>
    <a:clrScheme name="Blue &amp; Gold">
      <a:dk1>
        <a:srgbClr val="FFFFFF"/>
      </a:dk1>
      <a:lt1>
        <a:srgbClr val="01AFD1"/>
      </a:lt1>
      <a:dk2>
        <a:srgbClr val="1E2D31"/>
      </a:dk2>
      <a:lt2>
        <a:srgbClr val="BFC7CA"/>
      </a:lt2>
      <a:accent1>
        <a:srgbClr val="006F85"/>
      </a:accent1>
      <a:accent2>
        <a:srgbClr val="AF4345"/>
      </a:accent2>
      <a:accent3>
        <a:srgbClr val="47D06A"/>
      </a:accent3>
      <a:accent4>
        <a:srgbClr val="F58F8F"/>
      </a:accent4>
      <a:accent5>
        <a:srgbClr val="F6CD4C"/>
      </a:accent5>
      <a:accent6>
        <a:srgbClr val="F8E71C"/>
      </a:accent6>
      <a:hlink>
        <a:srgbClr val="F6CD4C"/>
      </a:hlink>
      <a:folHlink>
        <a:srgbClr val="F6CD4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